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28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BEB9AA"/>
    <a:srgbClr val="C0C9C2"/>
    <a:srgbClr val="AA9D92"/>
    <a:srgbClr val="F2F1EE"/>
    <a:srgbClr val="D8D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95" autoAdjust="0"/>
  </p:normalViewPr>
  <p:slideViewPr>
    <p:cSldViewPr snapToGrid="0">
      <p:cViewPr varScale="1">
        <p:scale>
          <a:sx n="62" d="100"/>
          <a:sy n="62" d="100"/>
        </p:scale>
        <p:origin x="978" y="60"/>
      </p:cViewPr>
      <p:guideLst>
        <p:guide pos="4128"/>
        <p:guide orient="horz" pos="960"/>
      </p:guideLst>
    </p:cSldViewPr>
  </p:slideViewPr>
  <p:outlineViewPr>
    <p:cViewPr>
      <p:scale>
        <a:sx n="33" d="100"/>
        <a:sy n="33" d="100"/>
      </p:scale>
      <p:origin x="0" y="-402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29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6E6020-4209-49A3-9DC4-18264096E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97462-F1DD-4E64-BC14-F17A0F34B5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2FC57-E1F8-4F59-A87C-2833007EAF5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F0E3-AC70-4B5A-BCEB-9E3C021C86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F68B5-925F-4468-95B3-EA77C29C3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A06BE-7519-4B21-9E1D-AE6D6E69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83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ACAC0-59EA-4916-9995-398D6BEB88C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B2C62-FE30-453D-946B-754E9E42C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2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 spacing + Page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B2C62-FE30-453D-946B-754E9E42C8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 spacing + Page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B2C62-FE30-453D-946B-754E9E42C8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05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 spacing + Page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B2C62-FE30-453D-946B-754E9E42C8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2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F2964EA8-200F-47C5-90C2-1DBA3D6D7C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8700" y="5078187"/>
            <a:ext cx="3222058" cy="96462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9">
            <a:extLst>
              <a:ext uri="{FF2B5EF4-FFF2-40B4-BE49-F238E27FC236}">
                <a16:creationId xmlns:a16="http://schemas.microsoft.com/office/drawing/2014/main" id="{7878E298-5074-4E51-993E-34931A897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1413" y="0"/>
            <a:ext cx="4941887" cy="572611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D26D0E-18C6-4DB1-B3A5-75E29BD65B17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noFill/>
          <a:ln w="15875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89B90B-5C3C-4760-9360-5AE10BF8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337C3D7-7DDB-42A8-901A-EC153DD274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0"/>
            <a:ext cx="4953000" cy="3302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B95226-A076-4D55-B408-1389A2F8C7A0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1028700" y="3556002"/>
            <a:ext cx="3108960" cy="2286000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6673F10-179D-4539-AA33-AE34EC0457EF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454152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B6CFC30-1A59-4D28-9E30-0FF7D632C6A2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805434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C4F3CC75-F9FA-4F77-9DD5-7E6C0F5C98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9D1A0-04AB-4DD4-B9DB-BDEC5E64C94C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93B5B65C-5DE0-4F81-8115-758CDB591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F4A2ACE-2D85-4F78-818F-BBA6F6F0C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0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DCD8D3-DF79-446E-9961-5797EE888B4C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CB4EDDC-C544-421C-905C-A4D40D98A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EA80-260A-4EE9-83BB-E6DD04DEA906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9CBFDBF-2D2B-469A-9B2F-72F90474F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BA55D6-2810-4163-9D43-FEDA674E2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829" y="573503"/>
            <a:ext cx="10156826" cy="1369591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E87E0B-D644-4037-B322-715C648BAD3B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419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940246AD-CE4F-4FD8-BCF6-5BA9ED62ACD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543302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8ECBB79-D5D3-4ECE-99F9-1B6834629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C667C6DE-A3D4-4738-B7FC-43FB39FD7A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12C18C04-19C8-4ECC-83E8-6E65128CEF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6"/>
            <a:ext cx="3924300" cy="28495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D14E5D8-EB42-4C87-B4AE-4746909A2D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39813" y="5067300"/>
            <a:ext cx="3913187" cy="1319213"/>
          </a:xfrm>
        </p:spPr>
        <p:txBody>
          <a:bodyPr>
            <a:normAutofit/>
          </a:bodyPr>
          <a:lstStyle>
            <a:lvl1pPr>
              <a:defRPr lang="en-US" sz="1600" kern="1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0649945F-7BBD-4042-AA34-709CE3402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80274-DEF2-4F5D-8F74-69D0554CED55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1936C4A-DE5F-4BFE-AED0-47E48CD4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981B703-4F1F-41A6-AD71-3FFB2820FF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0130" y="465136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1D25CF-5413-4949-A54A-8716608406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58050" y="2000250"/>
            <a:ext cx="4667250" cy="33988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224E3A4F-8479-4D38-A6D4-85F0883F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D4DA8-2D4A-4F06-BECA-044AF4113FB4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D5A5341A-4863-40E8-8B9A-FB4E7192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D2FED0-CD95-48B0-B54A-1F64F952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EF5E91-A275-4181-9C62-BC0773AD05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7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423630CA-0A51-4B04-A57B-9E412A8FCD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47137" y="3862387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C994AE8-9E30-418E-8361-5D851AFA42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854450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D4E5783-2917-458E-BE61-F3D5AAA8F9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309086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1D734B5-5F1C-4E34-81FF-AD75105E83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5757DE8-43D6-4A47-ABC9-B39EC8016C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5"/>
            <a:ext cx="3924300" cy="43910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984C97B0-0D42-4831-9ABD-390370C0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81873-7D47-483D-BCB4-50DD9806C720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CE8438DF-723C-49AB-AD18-1C40F107F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2FDE8-62A6-4290-88E6-2795313DE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465137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C85317C-3A2D-483F-B913-714129E19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73045" y="2426610"/>
            <a:ext cx="2378075" cy="111125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FEC7-1EEC-4FF2-868A-9799EA69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155" y="2714986"/>
            <a:ext cx="6674802" cy="6553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6C54-2562-43EA-9A1B-F808D04718E7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6C54-2562-43EA-9A1B-F808D04718E7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364FFEF-B933-46C6-A918-A80C987DB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147" y="0"/>
            <a:ext cx="3938588" cy="64008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4" name="Picture 3" hidden="1">
            <a:extLst>
              <a:ext uri="{FF2B5EF4-FFF2-40B4-BE49-F238E27FC236}">
                <a16:creationId xmlns:a16="http://schemas.microsoft.com/office/drawing/2014/main" id="{59E5EAF8-68C2-4910-8F66-D9320B957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47967" y="2105933"/>
            <a:ext cx="5297883" cy="102421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E48E1-D3BE-4B52-B2EC-13A514CB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966" y="2105933"/>
            <a:ext cx="5297883" cy="2237467"/>
          </a:xfrm>
        </p:spPr>
        <p:txBody>
          <a:bodyPr anchor="t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74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50815B22-13FE-47CD-9F79-73704A27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B74C9-B808-4394-A017-79C83B2524EF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7669539-CB64-44F5-999D-7B9E61F8A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BA076-F3B9-47CB-80C2-BE29F157D04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54075" y="1625600"/>
            <a:ext cx="10499725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09627E-FE70-43A1-B0CB-4D4F6C32C2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4074" y="122239"/>
            <a:ext cx="10499725" cy="1355724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41BF345D-81AF-4851-83A1-6233984890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1917" y="517972"/>
            <a:ext cx="31089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C4F3A57-45ED-498D-858C-3EE63DF129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6601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1AC5BB09-E3BA-4948-93B3-EDCAAB8031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1197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BF83C6B7-5484-4586-8830-098BDCD9C9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66324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0C5663B1-EED6-4D80-A7C2-19E1366387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9069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0">
            <a:extLst>
              <a:ext uri="{FF2B5EF4-FFF2-40B4-BE49-F238E27FC236}">
                <a16:creationId xmlns:a16="http://schemas.microsoft.com/office/drawing/2014/main" id="{D21E7B61-407B-40A7-9AF6-0D7E7106BCF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96046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415C3ACC-5A8A-46E6-BA0D-90ADD27E2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DF6D-B715-4785-8DEA-9165C638CF44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0D00A5C2-DCEE-4CB3-9307-61EB88B1D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8CB70-B054-4294-AD29-EE7A75C7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51507"/>
            <a:ext cx="8991563" cy="1005839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0D608-4E7A-4014-9F62-CB43A0C839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6638" y="2717800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C3A63B0-4EEA-45BC-A016-5FDA0969EA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1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080679B-5220-4478-B631-7112F870B7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9E4F61A3-2797-46FB-ACA7-0443E3BBDD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3907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4ED733B-1DE9-4FDC-BD5F-2BE3BB07C9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0402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405858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275B11D-8F3F-472B-BBCC-A4F7415AC0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700" y="3543300"/>
            <a:ext cx="3924300" cy="33147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F0629D-1A5F-4F4F-90D6-430379624E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1250" y="1981200"/>
            <a:ext cx="4972050" cy="4473575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z="1600">
                <a:solidFill>
                  <a:schemeClr val="tx2">
                    <a:lumMod val="50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rPr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218C063B-0EE9-4FD5-A116-241C24545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AE72A-09B6-4D56-855D-4360BD347914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417B369-6569-4DCC-B684-BE1A7C5D0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EC1A7-43C3-481E-95D0-5616242E1A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4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C6CF0E0-8FF2-4FE7-AC69-85BEFA656508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77C8-AB8C-4B8A-A01F-113B16C4DCA3}" type="datetime1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9" r:id="rId8"/>
    <p:sldLayoutId id="2147483655" r:id="rId9"/>
    <p:sldLayoutId id="2147483656" r:id="rId10"/>
    <p:sldLayoutId id="2147483658" r:id="rId11"/>
    <p:sldLayoutId id="214748365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8" userDrawn="1">
          <p15:clr>
            <a:srgbClr val="F26B43"/>
          </p15:clr>
        </p15:guide>
        <p15:guide id="2" pos="1176" userDrawn="1">
          <p15:clr>
            <a:srgbClr val="F26B43"/>
          </p15:clr>
        </p15:guide>
        <p15:guide id="3" pos="1296" userDrawn="1">
          <p15:clr>
            <a:srgbClr val="F26B43"/>
          </p15:clr>
        </p15:guide>
        <p15:guide id="4" pos="1824" userDrawn="1">
          <p15:clr>
            <a:srgbClr val="F26B43"/>
          </p15:clr>
        </p15:guide>
        <p15:guide id="5" pos="1944" userDrawn="1">
          <p15:clr>
            <a:srgbClr val="F26B43"/>
          </p15:clr>
        </p15:guide>
        <p15:guide id="6" pos="2472" userDrawn="1">
          <p15:clr>
            <a:srgbClr val="F26B43"/>
          </p15:clr>
        </p15:guide>
        <p15:guide id="7" pos="2592" userDrawn="1">
          <p15:clr>
            <a:srgbClr val="F26B43"/>
          </p15:clr>
        </p15:guide>
        <p15:guide id="8" pos="3120" userDrawn="1">
          <p15:clr>
            <a:srgbClr val="F26B43"/>
          </p15:clr>
        </p15:guide>
        <p15:guide id="9" pos="3240" userDrawn="1">
          <p15:clr>
            <a:srgbClr val="F26B43"/>
          </p15:clr>
        </p15:guide>
        <p15:guide id="10" pos="3792" userDrawn="1">
          <p15:clr>
            <a:srgbClr val="F26B43"/>
          </p15:clr>
        </p15:guide>
        <p15:guide id="11" pos="3912" userDrawn="1">
          <p15:clr>
            <a:srgbClr val="F26B43"/>
          </p15:clr>
        </p15:guide>
        <p15:guide id="12" pos="4416" userDrawn="1">
          <p15:clr>
            <a:srgbClr val="F26B43"/>
          </p15:clr>
        </p15:guide>
        <p15:guide id="13" pos="4560" userDrawn="1">
          <p15:clr>
            <a:srgbClr val="F26B43"/>
          </p15:clr>
        </p15:guide>
        <p15:guide id="14" pos="5088" userDrawn="1">
          <p15:clr>
            <a:srgbClr val="F26B43"/>
          </p15:clr>
        </p15:guide>
        <p15:guide id="15" pos="5208" userDrawn="1">
          <p15:clr>
            <a:srgbClr val="F26B43"/>
          </p15:clr>
        </p15:guide>
        <p15:guide id="16" pos="5736" userDrawn="1">
          <p15:clr>
            <a:srgbClr val="F26B43"/>
          </p15:clr>
        </p15:guide>
        <p15:guide id="17" pos="5856" userDrawn="1">
          <p15:clr>
            <a:srgbClr val="F26B43"/>
          </p15:clr>
        </p15:guide>
        <p15:guide id="18" pos="6384" userDrawn="1">
          <p15:clr>
            <a:srgbClr val="F26B43"/>
          </p15:clr>
        </p15:guide>
        <p15:guide id="19" pos="6504" userDrawn="1">
          <p15:clr>
            <a:srgbClr val="F26B43"/>
          </p15:clr>
        </p15:guide>
        <p15:guide id="20" pos="7032" userDrawn="1">
          <p15:clr>
            <a:srgbClr val="F26B43"/>
          </p15:clr>
        </p15:guide>
        <p15:guide id="21" orient="horz" pos="288" userDrawn="1">
          <p15:clr>
            <a:srgbClr val="F26B43"/>
          </p15:clr>
        </p15:guide>
        <p15:guide id="22" orient="horz" pos="1128" userDrawn="1">
          <p15:clr>
            <a:srgbClr val="F26B43"/>
          </p15:clr>
        </p15:guide>
        <p15:guide id="23" orient="horz" pos="1248" userDrawn="1">
          <p15:clr>
            <a:srgbClr val="F26B43"/>
          </p15:clr>
        </p15:guide>
        <p15:guide id="24" orient="horz" pos="2088" userDrawn="1">
          <p15:clr>
            <a:srgbClr val="F26B43"/>
          </p15:clr>
        </p15:guide>
        <p15:guide id="25" orient="horz" pos="2232" userDrawn="1">
          <p15:clr>
            <a:srgbClr val="F26B43"/>
          </p15:clr>
        </p15:guide>
        <p15:guide id="26" orient="horz" pos="3048" userDrawn="1">
          <p15:clr>
            <a:srgbClr val="F26B43"/>
          </p15:clr>
        </p15:guide>
        <p15:guide id="27" orient="horz" pos="3192" userDrawn="1">
          <p15:clr>
            <a:srgbClr val="F26B43"/>
          </p15:clr>
        </p15:guide>
        <p15:guide id="2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631DDC-685D-6E28-A013-509D572B75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6977" y="565943"/>
            <a:ext cx="11840704" cy="6160321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00B05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 Ph.D. Course Work </a:t>
            </a:r>
            <a:br>
              <a:rPr lang="en-GB" sz="3200" b="1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(Common Compulsory Course – II)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bg1"/>
              </a:solidFill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GB" b="1" dirty="0"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Dr Sarita Pandey</a:t>
            </a:r>
            <a:b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Assistant Professor of English</a:t>
            </a:r>
            <a:b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Jananayak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Chandrashekhar University, Ballia, U.P., India</a:t>
            </a:r>
            <a:br>
              <a:rPr lang="en-GB" b="1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b="1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631DDC-685D-6E28-A013-509D572B75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6977" y="565943"/>
            <a:ext cx="11840704" cy="616032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3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Predatory Publishers and Journals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Jeffrey Beall, a librarian at university of Colorado in Denver coined the term “predatory publishers”.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Predatory publishing/ write-only publishing/deceptive publication is an exploitative academic publishing business model.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journals or publishers that prioritize self-interest at the expense of scholarship and are characterized by false or misleading information, deviation from best editorial and publication practices, a lack of transparency, and use of aggressive and impulsive techniques.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peer review system and editorial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found to publish mediocre or even worthless papers.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 publication charges.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746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631DDC-685D-6E28-A013-509D572B75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5648" y="224980"/>
            <a:ext cx="11840704" cy="6160321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7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Predatory Publishers and Journals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academic expertise.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editorial board for more than one journal.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and hidden information.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Hidden publication fee.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proper indexing.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the journal is unrelated with the journal’s 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name does not adequately reflect its origin.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 maintained websites.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Unauthorized use of licensed images.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Re-publish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Boastful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990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nimalist Presentation">
      <a:dk1>
        <a:sysClr val="windowText" lastClr="000000"/>
      </a:dk1>
      <a:lt1>
        <a:sysClr val="window" lastClr="FFFFFF"/>
      </a:lt1>
      <a:dk2>
        <a:srgbClr val="ABABAB"/>
      </a:dk2>
      <a:lt2>
        <a:srgbClr val="F2F1EE"/>
      </a:lt2>
      <a:accent1>
        <a:srgbClr val="D8D2CD"/>
      </a:accent1>
      <a:accent2>
        <a:srgbClr val="C0C9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Biome Light"/>
        <a:ea typeface=""/>
        <a:cs typeface=""/>
      </a:majorFont>
      <a:minorFont>
        <a:latin typeface="Biom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color presentation_Win32_LW_v2.potx" id="{B7F4C684-7BE5-4BD8-BEBE-7F207A45F474}" vid="{9091DE1E-F617-4C59-950B-F96736B889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10211-FBDE-44DA-8AD6-29E596B297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976319-4513-485C-AD3A-E56C39927A3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A1B7BBB-8F46-4BA8-85EC-2ECC1D2E3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Minimalist color presentation</Template>
  <TotalTime>6</TotalTime>
  <Words>220</Words>
  <Application>Microsoft Office PowerPoint</Application>
  <PresentationFormat>Widescreen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Biome Light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sarita dubey</dc:creator>
  <cp:lastModifiedBy>sarita dubey</cp:lastModifiedBy>
  <cp:revision>1</cp:revision>
  <dcterms:created xsi:type="dcterms:W3CDTF">2024-10-22T08:04:50Z</dcterms:created>
  <dcterms:modified xsi:type="dcterms:W3CDTF">2024-10-22T08:11:33Z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